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20" r:id="rId2"/>
    <p:sldId id="322" r:id="rId3"/>
    <p:sldId id="392" r:id="rId4"/>
    <p:sldId id="387" r:id="rId5"/>
    <p:sldId id="323" r:id="rId6"/>
    <p:sldId id="337" r:id="rId7"/>
    <p:sldId id="327" r:id="rId8"/>
    <p:sldId id="388" r:id="rId9"/>
    <p:sldId id="389" r:id="rId10"/>
    <p:sldId id="390" r:id="rId11"/>
    <p:sldId id="391" r:id="rId12"/>
  </p:sldIdLst>
  <p:sldSz cx="12192000" cy="6858000"/>
  <p:notesSz cx="9926638" cy="679767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B09277"/>
    <a:srgbClr val="A5C0A4"/>
    <a:srgbClr val="865B3E"/>
    <a:srgbClr val="F29A5B"/>
    <a:srgbClr val="C8D85B"/>
    <a:srgbClr val="9AA4C1"/>
    <a:srgbClr val="85AA84"/>
    <a:srgbClr val="F0893C"/>
    <a:srgbClr val="A6C0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17" autoAdjust="0"/>
    <p:restoredTop sz="94414" autoAdjust="0"/>
  </p:normalViewPr>
  <p:slideViewPr>
    <p:cSldViewPr snapToGrid="0" showGuides="1">
      <p:cViewPr varScale="1">
        <p:scale>
          <a:sx n="64" d="100"/>
          <a:sy n="64" d="100"/>
        </p:scale>
        <p:origin x="508" y="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E298C8-F741-4D76-9833-6FBCA42789ED}" type="datetimeFigureOut">
              <a:rPr lang="zh-TW" altLang="en-US" smtClean="0"/>
              <a:t>2021/12/23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2798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E1914-365D-47D9-B1E6-85DDCAD640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13644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83068A-753F-47ED-95DE-D06E5578E574}" type="datetimeFigureOut">
              <a:rPr lang="zh-CN" altLang="en-US" smtClean="0"/>
              <a:t>2021/12/23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92664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622798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F164E-D685-493E-AF07-0CE742DE1FD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7533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111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cxnSp>
        <p:nvCxnSpPr>
          <p:cNvPr id="15" name="直接连接符 14"/>
          <p:cNvCxnSpPr/>
          <p:nvPr userDrawn="1"/>
        </p:nvCxnSpPr>
        <p:spPr>
          <a:xfrm>
            <a:off x="0" y="761332"/>
            <a:ext cx="12192000" cy="0"/>
          </a:xfrm>
          <a:prstGeom prst="line">
            <a:avLst/>
          </a:prstGeom>
          <a:ln>
            <a:solidFill>
              <a:srgbClr val="9F7D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椭圆 15"/>
          <p:cNvSpPr/>
          <p:nvPr userDrawn="1"/>
        </p:nvSpPr>
        <p:spPr>
          <a:xfrm>
            <a:off x="5933321" y="633664"/>
            <a:ext cx="258010" cy="258010"/>
          </a:xfrm>
          <a:prstGeom prst="ellipse">
            <a:avLst/>
          </a:prstGeom>
          <a:solidFill>
            <a:srgbClr val="865B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 userDrawn="1"/>
        </p:nvSpPr>
        <p:spPr>
          <a:xfrm>
            <a:off x="6307136" y="667419"/>
            <a:ext cx="190500" cy="190500"/>
          </a:xfrm>
          <a:prstGeom prst="ellipse">
            <a:avLst/>
          </a:prstGeom>
          <a:solidFill>
            <a:srgbClr val="865B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 userDrawn="1"/>
        </p:nvSpPr>
        <p:spPr>
          <a:xfrm>
            <a:off x="5627017" y="667419"/>
            <a:ext cx="190500" cy="190500"/>
          </a:xfrm>
          <a:prstGeom prst="ellipse">
            <a:avLst/>
          </a:prstGeom>
          <a:solidFill>
            <a:srgbClr val="865B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" y="4610925"/>
            <a:ext cx="12192015" cy="224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40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111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" y="4610925"/>
            <a:ext cx="12192015" cy="224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473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989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3D3F9F-ACD9-488C-83AD-AED08AE1FCA5}" type="datetimeFigureOut">
              <a:rPr lang="zh-CN" altLang="en-US" smtClean="0"/>
              <a:t>2021/12/23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4C78C1-3AEF-4BED-B725-E77D0456D9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4315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3D3F9F-ACD9-488C-83AD-AED08AE1FCA5}" type="datetimeFigureOut">
              <a:rPr lang="zh-CN" altLang="en-US" smtClean="0"/>
              <a:t>2021/12/23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4C78C1-3AEF-4BED-B725-E77D0456D9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3642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3D3F9F-ACD9-488C-83AD-AED08AE1FCA5}" type="datetimeFigureOut">
              <a:rPr lang="zh-CN" altLang="en-US" smtClean="0"/>
              <a:t>2021/12/23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4C78C1-3AEF-4BED-B725-E77D0456D9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157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3D3F9F-ACD9-488C-83AD-AED08AE1FCA5}" type="datetimeFigureOut">
              <a:rPr lang="zh-CN" altLang="en-US" smtClean="0"/>
              <a:t>2021/12/23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4C78C1-3AEF-4BED-B725-E77D0456D9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2690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3D3F9F-ACD9-488C-83AD-AED08AE1FCA5}" type="datetimeFigureOut">
              <a:rPr lang="zh-CN" altLang="en-US" smtClean="0"/>
              <a:t>2021/12/23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4C78C1-3AEF-4BED-B725-E77D0456D9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7042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3D3F9F-ACD9-488C-83AD-AED08AE1FCA5}" type="datetimeFigureOut">
              <a:rPr lang="zh-CN" altLang="en-US" smtClean="0"/>
              <a:t>2021/12/23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4C78C1-3AEF-4BED-B725-E77D0456D9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1770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3D3F9F-ACD9-488C-83AD-AED08AE1FCA5}" type="datetimeFigureOut">
              <a:rPr lang="zh-CN" altLang="en-US" smtClean="0"/>
              <a:t>2021/12/23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4C78C1-3AEF-4BED-B725-E77D0456D9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9053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3D3F9F-ACD9-488C-83AD-AED08AE1FCA5}" type="datetimeFigureOut">
              <a:rPr lang="zh-CN" altLang="en-US" smtClean="0"/>
              <a:t>2021/12/23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4C78C1-3AEF-4BED-B725-E77D0456D9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0976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26BC15-B161-4C75-9B3A-128C91250747}" type="datetimeFigureOut">
              <a:rPr lang="zh-CN" altLang="en-US" smtClean="0"/>
              <a:t>2021/12/23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8B4E113-1DE2-475C-BE03-FB3C594330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4212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4706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hyperlink" Target="http://www.taiwanus.us/MediaVideoAudio/books/hakka/05.pdf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jpe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522" y="0"/>
            <a:ext cx="12635757" cy="7506090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3488637" y="2180972"/>
            <a:ext cx="5406886" cy="9233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5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80</a:t>
            </a:r>
            <a:r>
              <a:rPr lang="zh-TW" altLang="en-US" sz="5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周年校慶系列</a:t>
            </a:r>
            <a:endParaRPr lang="zh-TW" altLang="en-US" sz="32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3672363" y="3152880"/>
            <a:ext cx="5291027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7200" b="1" dirty="0" smtClean="0">
                <a:solidFill>
                  <a:schemeClr val="accent1">
                    <a:lumMod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感恩 </a:t>
            </a:r>
            <a:r>
              <a:rPr lang="zh-TW" altLang="en-US" sz="5400" b="1" dirty="0" smtClean="0">
                <a:solidFill>
                  <a:schemeClr val="accent1">
                    <a:lumMod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與 </a:t>
            </a:r>
            <a:r>
              <a:rPr lang="zh-TW" altLang="en-US" sz="7200" b="1" dirty="0" smtClean="0">
                <a:solidFill>
                  <a:schemeClr val="accent1">
                    <a:lumMod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回饋</a:t>
            </a:r>
            <a:endParaRPr lang="zh-TW" altLang="en-US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3578087" y="4284586"/>
            <a:ext cx="5724939" cy="13542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b="1" dirty="0" smtClean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校友</a:t>
            </a:r>
            <a:r>
              <a:rPr lang="zh-TW" altLang="en-US" sz="5400" b="1" dirty="0" smtClean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游勝雄 先生</a:t>
            </a:r>
          </a:p>
          <a:p>
            <a:pPr algn="ctr"/>
            <a:r>
              <a:rPr lang="zh-TW" altLang="en-US" sz="2800" b="1" dirty="0" smtClean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埔心校友</a:t>
            </a:r>
            <a:r>
              <a:rPr lang="en-US" altLang="zh-TW" sz="2800" b="1" dirty="0" smtClean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/</a:t>
            </a:r>
            <a:r>
              <a:rPr lang="zh-TW" altLang="en-US" sz="2800" b="1" dirty="0" smtClean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第</a:t>
            </a:r>
            <a:r>
              <a:rPr lang="en-US" altLang="zh-TW" sz="2800" b="1" dirty="0" smtClean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18</a:t>
            </a:r>
            <a:r>
              <a:rPr lang="zh-TW" altLang="en-US" sz="2800" b="1" dirty="0" smtClean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屆校友的老師</a:t>
            </a:r>
            <a:endParaRPr lang="zh-TW" altLang="en-US" sz="2800" b="1" dirty="0">
              <a:solidFill>
                <a:srgbClr val="FF99CC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702769" y="5712810"/>
            <a:ext cx="3230216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校長 吳臻幸  分享</a:t>
            </a:r>
            <a:endParaRPr lang="en-US" altLang="zh-TW" b="1" dirty="0" smtClean="0">
              <a:solidFill>
                <a:schemeClr val="accent2">
                  <a:lumMod val="60000"/>
                  <a:lumOff val="40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r>
              <a:rPr lang="zh-TW" alt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zh-TW" b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2021.12</a:t>
            </a:r>
            <a:r>
              <a:rPr lang="zh-TW" alt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感恩月</a:t>
            </a:r>
            <a:endParaRPr lang="zh-TW" altLang="en-US" sz="2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8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50319"/>
            <a:ext cx="12192000" cy="180768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73853" y="95180"/>
            <a:ext cx="86910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6000" b="1" dirty="0" smtClean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游勝雄 先生</a:t>
            </a:r>
            <a:endParaRPr lang="zh-TW" altLang="en-US" sz="6000" b="1" dirty="0">
              <a:solidFill>
                <a:srgbClr val="FF99CC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914047" y="1240745"/>
            <a:ext cx="5814390" cy="306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900"/>
              </a:lnSpc>
            </a:pPr>
            <a:endParaRPr lang="zh-TW" altLang="en-US" dirty="0">
              <a:solidFill>
                <a:srgbClr val="333333"/>
              </a:solidFill>
              <a:latin typeface="新細明體" panose="02020500000000000000" pitchFamily="18" charset="-120"/>
            </a:endParaRPr>
          </a:p>
          <a:p>
            <a:pPr>
              <a:lnSpc>
                <a:spcPts val="2900"/>
              </a:lnSpc>
            </a:pPr>
            <a:r>
              <a:rPr lang="zh-TW" altLang="en-US" sz="2000" b="1" dirty="0" smtClean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已是</a:t>
            </a:r>
            <a:r>
              <a:rPr lang="en-US" altLang="zh-TW" sz="3600" b="1" dirty="0" smtClean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80</a:t>
            </a:r>
            <a:r>
              <a:rPr lang="zh-TW" altLang="en-US" sz="3600" b="1" dirty="0" smtClean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歲</a:t>
            </a:r>
            <a:r>
              <a:rPr lang="zh-TW" altLang="en-US" sz="2000" b="1" dirty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，事業有成熱心公益的海外遊子</a:t>
            </a:r>
            <a:r>
              <a:rPr lang="zh-TW" altLang="en-US" sz="2000" b="1" dirty="0" smtClean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。</a:t>
            </a:r>
            <a:endParaRPr lang="en-US" altLang="zh-TW" sz="2000" b="1" dirty="0" smtClean="0">
              <a:solidFill>
                <a:schemeClr val="bg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2900"/>
              </a:lnSpc>
            </a:pPr>
            <a:r>
              <a:rPr lang="zh-TW" altLang="en-US" sz="2000" b="1" dirty="0" smtClean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感念</a:t>
            </a:r>
            <a:r>
              <a:rPr lang="zh-TW" altLang="en-US" sz="2000" b="1" dirty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年幼時母校及鄉親栽培之恩</a:t>
            </a:r>
            <a:r>
              <a:rPr lang="zh-TW" altLang="en-US" sz="2000" b="1" dirty="0" smtClean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</a:t>
            </a:r>
            <a:endParaRPr lang="en-US" altLang="zh-TW" sz="2000" b="1" dirty="0" smtClean="0">
              <a:solidFill>
                <a:schemeClr val="bg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2900"/>
              </a:lnSpc>
            </a:pPr>
            <a:endParaRPr lang="en-US" altLang="zh-TW" sz="2000" b="1" dirty="0" smtClean="0">
              <a:solidFill>
                <a:schemeClr val="bg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2900"/>
              </a:lnSpc>
            </a:pPr>
            <a:r>
              <a:rPr lang="zh-TW" altLang="en-US" sz="2000" b="1" dirty="0" smtClean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創立游勝雄獎助學金已經超過</a:t>
            </a:r>
            <a:r>
              <a:rPr lang="en-US" altLang="zh-TW" sz="4000" b="1" dirty="0" smtClean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30</a:t>
            </a:r>
            <a:r>
              <a:rPr lang="zh-TW" altLang="en-US" sz="2000" b="1" dirty="0" smtClean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多年了。</a:t>
            </a:r>
            <a:endParaRPr lang="en-US" altLang="zh-TW" sz="2000" b="1" dirty="0" smtClean="0">
              <a:solidFill>
                <a:schemeClr val="bg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2900"/>
              </a:lnSpc>
            </a:pPr>
            <a:r>
              <a:rPr lang="zh-TW" altLang="en-US" sz="2000" b="1" dirty="0" smtClean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感恩回饋母校、扶助弱勢、協助世界急難</a:t>
            </a:r>
            <a:endParaRPr lang="en-US" altLang="zh-TW" sz="2000" b="1" dirty="0" smtClean="0">
              <a:solidFill>
                <a:schemeClr val="bg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2900"/>
              </a:lnSpc>
            </a:pPr>
            <a:r>
              <a:rPr lang="zh-TW" altLang="en-US" sz="2000" b="1" dirty="0" smtClean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栽培</a:t>
            </a:r>
            <a:r>
              <a:rPr lang="zh-TW" altLang="en-US" sz="2000" b="1" dirty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未來領袖</a:t>
            </a:r>
            <a:r>
              <a:rPr lang="zh-TW" altLang="en-US" sz="2000" b="1" dirty="0" smtClean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。</a:t>
            </a:r>
            <a:endParaRPr lang="en-US" altLang="zh-TW" sz="2000" b="1" dirty="0" smtClean="0">
              <a:solidFill>
                <a:schemeClr val="bg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2900"/>
              </a:lnSpc>
            </a:pPr>
            <a:endParaRPr lang="zh-TW" altLang="en-US" sz="2000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67014" y1="51020" x2="67014" y2="51020"/>
                        <a14:foregroundMark x1="65625" y1="24490" x2="65625" y2="24490"/>
                        <a14:foregroundMark x1="35069" y1="34694" x2="35069" y2="34694"/>
                        <a14:foregroundMark x1="31597" y1="74150" x2="31597" y2="74150"/>
                        <a14:foregroundMark x1="36458" y1="84354" x2="36458" y2="84354"/>
                        <a14:foregroundMark x1="24306" y1="82993" x2="24306" y2="82993"/>
                        <a14:foregroundMark x1="23264" y1="78231" x2="23264" y2="78231"/>
                        <a14:foregroundMark x1="23264" y1="78231" x2="23264" y2="78231"/>
                        <a14:foregroundMark x1="23264" y1="78231" x2="23264" y2="78231"/>
                        <a14:foregroundMark x1="35417" y1="80272" x2="35417" y2="80272"/>
                        <a14:foregroundMark x1="35417" y1="78912" x2="35417" y2="78912"/>
                        <a14:foregroundMark x1="27778" y1="84354" x2="27778" y2="84354"/>
                        <a14:foregroundMark x1="27778" y1="83673" x2="27778" y2="83673"/>
                        <a14:foregroundMark x1="23264" y1="85034" x2="23264" y2="85034"/>
                        <a14:foregroundMark x1="23264" y1="85034" x2="23264" y2="85034"/>
                        <a14:foregroundMark x1="62847" y1="80952" x2="62847" y2="80952"/>
                        <a14:foregroundMark x1="62847" y1="80952" x2="62847" y2="80952"/>
                        <a14:foregroundMark x1="70486" y1="74830" x2="70486" y2="74830"/>
                        <a14:foregroundMark x1="70486" y1="74150" x2="70486" y2="74150"/>
                        <a14:foregroundMark x1="73264" y1="78231" x2="73264" y2="78231"/>
                        <a14:foregroundMark x1="73264" y1="78231" x2="73264" y2="78231"/>
                        <a14:foregroundMark x1="73264" y1="78231" x2="73264" y2="78231"/>
                        <a14:foregroundMark x1="73264" y1="78231" x2="73264" y2="78231"/>
                        <a14:foregroundMark x1="73264" y1="78231" x2="73264" y2="78231"/>
                        <a14:foregroundMark x1="75694" y1="88435" x2="74653" y2="85714"/>
                        <a14:foregroundMark x1="72569" y1="82313" x2="72569" y2="82313"/>
                        <a14:foregroundMark x1="69444" y1="82313" x2="69444" y2="82313"/>
                        <a14:foregroundMark x1="66667" y1="80952" x2="66667" y2="80952"/>
                        <a14:foregroundMark x1="66667" y1="82313" x2="66667" y2="82313"/>
                        <a14:foregroundMark x1="65625" y1="85034" x2="65625" y2="85034"/>
                        <a14:foregroundMark x1="62153" y1="85034" x2="62153" y2="85034"/>
                        <a14:foregroundMark x1="60069" y1="84354" x2="60069" y2="8435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73854" y="-34722"/>
            <a:ext cx="2200829" cy="1123340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62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4646" y="437291"/>
            <a:ext cx="4398518" cy="4590803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52397" y="4134715"/>
            <a:ext cx="7536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  <a:spcAft>
                <a:spcPts val="0"/>
              </a:spcAft>
            </a:pPr>
            <a:r>
              <a:rPr lang="zh-TW" altLang="zh-TW" sz="1100" kern="100" dirty="0">
                <a:latin typeface="Calibri" panose="020F0502020204030204" pitchFamily="34" charset="0"/>
                <a:ea typeface="Microsoft JhengHei UI" panose="020B0604030504040204" pitchFamily="34" charset="-120"/>
                <a:cs typeface="Times New Roman" panose="02020603050405020304" pitchFamily="18" charset="0"/>
              </a:rPr>
              <a:t>摘自</a:t>
            </a:r>
            <a:r>
              <a:rPr lang="en-US" altLang="zh-TW" sz="1100" kern="100" dirty="0">
                <a:latin typeface="Calibri" panose="020F0502020204030204" pitchFamily="34" charset="0"/>
                <a:ea typeface="Microsoft JhengHei UI" panose="020B0604030504040204" pitchFamily="34" charset="-120"/>
                <a:cs typeface="Times New Roman" panose="02020603050405020304" pitchFamily="18" charset="0"/>
              </a:rPr>
              <a:t>2021/1/28 </a:t>
            </a:r>
            <a:r>
              <a:rPr lang="zh-TW" altLang="zh-TW" sz="1100" kern="100" dirty="0">
                <a:latin typeface="Calibri" panose="020F0502020204030204" pitchFamily="34" charset="0"/>
                <a:ea typeface="Microsoft JhengHei UI" panose="020B0604030504040204" pitchFamily="34" charset="-120"/>
                <a:cs typeface="Times New Roman" panose="02020603050405020304" pitchFamily="18" charset="0"/>
              </a:rPr>
              <a:t>游勝雄先生新年電子郵件</a:t>
            </a:r>
            <a:endParaRPr lang="zh-TW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2400"/>
              </a:lnSpc>
              <a:spcAft>
                <a:spcPts val="0"/>
              </a:spcAft>
            </a:pPr>
            <a:r>
              <a:rPr lang="en-US" altLang="zh-TW" sz="1100" kern="100" dirty="0">
                <a:latin typeface="Microsoft JhengHei UI" panose="020B0604030504040204" pitchFamily="34" charset="-120"/>
                <a:cs typeface="Times New Roman" panose="02020603050405020304" pitchFamily="18" charset="0"/>
              </a:rPr>
              <a:t>2021/12/19 https://www.epochtimes.com/b5/6/6/23/n1360604.htm</a:t>
            </a:r>
            <a:endParaRPr lang="zh-TW" altLang="zh-TW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2400"/>
              </a:lnSpc>
              <a:spcAft>
                <a:spcPts val="0"/>
              </a:spcAft>
            </a:pPr>
            <a:r>
              <a:rPr lang="en-US" altLang="zh-TW" sz="1100" u="sng" kern="100" dirty="0">
                <a:solidFill>
                  <a:srgbClr val="0563C1"/>
                </a:solidFill>
                <a:latin typeface="Microsoft JhengHei UI" panose="020B0604030504040204" pitchFamily="34" charset="-120"/>
                <a:cs typeface="Times New Roman" panose="02020603050405020304" pitchFamily="18" charset="0"/>
                <a:hlinkClick r:id="rId7"/>
              </a:rPr>
              <a:t>http://</a:t>
            </a:r>
            <a:r>
              <a:rPr lang="en-US" altLang="zh-TW" sz="1100" u="sng" kern="100" dirty="0" smtClean="0">
                <a:solidFill>
                  <a:srgbClr val="0563C1"/>
                </a:solidFill>
                <a:latin typeface="Microsoft JhengHei UI" panose="020B0604030504040204" pitchFamily="34" charset="-120"/>
                <a:cs typeface="Times New Roman" panose="02020603050405020304" pitchFamily="18" charset="0"/>
                <a:hlinkClick r:id="rId7"/>
              </a:rPr>
              <a:t>www.taiwanus.us/MediaVideoAudio/books/hakka/05.pdf</a:t>
            </a:r>
            <a:endParaRPr lang="en-US" altLang="zh-TW" sz="1100" u="sng" kern="100" dirty="0" smtClean="0">
              <a:solidFill>
                <a:srgbClr val="0563C1"/>
              </a:solidFill>
              <a:latin typeface="Microsoft JhengHei UI" panose="020B0604030504040204" pitchFamily="34" charset="-120"/>
              <a:cs typeface="Times New Roman" panose="02020603050405020304" pitchFamily="18" charset="0"/>
            </a:endParaRPr>
          </a:p>
          <a:p>
            <a:pPr>
              <a:lnSpc>
                <a:spcPts val="2400"/>
              </a:lnSpc>
              <a:spcAft>
                <a:spcPts val="0"/>
              </a:spcAft>
            </a:pPr>
            <a:r>
              <a:rPr lang="zh-TW" altLang="en-US" sz="1200" kern="1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桃園市埔心國小李素貞老師簡報</a:t>
            </a:r>
            <a:endParaRPr lang="zh-TW" altLang="zh-TW" sz="12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010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50319"/>
            <a:ext cx="12192000" cy="180768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486591" y="29302"/>
            <a:ext cx="86910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6000" b="1" dirty="0" smtClean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游勝雄</a:t>
            </a:r>
            <a:r>
              <a:rPr lang="zh-TW" altLang="en-US" sz="6000" b="1" dirty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獎</a:t>
            </a:r>
            <a:r>
              <a:rPr lang="zh-TW" altLang="en-US" sz="6000" b="1" dirty="0" smtClean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助學</a:t>
            </a:r>
            <a:r>
              <a:rPr lang="zh-TW" altLang="en-US" sz="6000" b="1" dirty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金</a:t>
            </a:r>
          </a:p>
        </p:txBody>
      </p:sp>
      <p:sp>
        <p:nvSpPr>
          <p:cNvPr id="4" name="矩形 3"/>
          <p:cNvSpPr/>
          <p:nvPr/>
        </p:nvSpPr>
        <p:spPr>
          <a:xfrm>
            <a:off x="132523" y="769897"/>
            <a:ext cx="11744738" cy="1951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endParaRPr lang="en-US" altLang="zh-TW" sz="2000" b="1" dirty="0" smtClean="0">
              <a:solidFill>
                <a:schemeClr val="bg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2900"/>
              </a:lnSpc>
            </a:pPr>
            <a:r>
              <a:rPr lang="zh-TW" altLang="en-US" sz="2000" b="1" dirty="0" smtClean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創立</a:t>
            </a:r>
            <a:r>
              <a:rPr lang="zh-TW" altLang="en-US" sz="3200" b="1" dirty="0" smtClean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游勝雄獎助學金</a:t>
            </a:r>
            <a:r>
              <a:rPr lang="zh-TW" altLang="en-US" sz="2000" b="1" dirty="0" smtClean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已經超過</a:t>
            </a:r>
            <a:r>
              <a:rPr lang="en-US" altLang="zh-TW" sz="4000" b="1" dirty="0" smtClean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30</a:t>
            </a:r>
            <a:r>
              <a:rPr lang="zh-TW" altLang="en-US" sz="2000" b="1" dirty="0" smtClean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多年了。</a:t>
            </a:r>
            <a:endParaRPr lang="en-US" altLang="zh-TW" sz="2000" b="1" dirty="0" smtClean="0">
              <a:solidFill>
                <a:schemeClr val="bg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2900"/>
              </a:lnSpc>
            </a:pPr>
            <a:endParaRPr lang="en-US" altLang="zh-TW" sz="3200" b="1" dirty="0">
              <a:solidFill>
                <a:schemeClr val="bg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2900"/>
              </a:lnSpc>
            </a:pPr>
            <a:r>
              <a:rPr lang="zh-TW" altLang="en-US" sz="3200" b="1" dirty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感恩回饋母校、扶助弱勢、協助世界</a:t>
            </a:r>
            <a:r>
              <a:rPr lang="zh-TW" altLang="en-US" sz="3200" b="1" dirty="0" smtClean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急難 、栽培</a:t>
            </a:r>
            <a:r>
              <a:rPr lang="zh-TW" altLang="en-US" sz="3200" b="1" dirty="0">
                <a:solidFill>
                  <a:schemeClr val="bg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未來領袖。</a:t>
            </a:r>
            <a:endParaRPr lang="en-US" altLang="zh-TW" sz="3200" b="1" dirty="0">
              <a:solidFill>
                <a:schemeClr val="bg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2900"/>
              </a:lnSpc>
            </a:pPr>
            <a:endParaRPr lang="zh-TW" altLang="en-US" sz="2000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67014" y1="51020" x2="67014" y2="51020"/>
                        <a14:foregroundMark x1="65625" y1="24490" x2="65625" y2="24490"/>
                        <a14:foregroundMark x1="35069" y1="34694" x2="35069" y2="34694"/>
                        <a14:foregroundMark x1="31597" y1="74150" x2="31597" y2="74150"/>
                        <a14:foregroundMark x1="36458" y1="84354" x2="36458" y2="84354"/>
                        <a14:foregroundMark x1="24306" y1="82993" x2="24306" y2="82993"/>
                        <a14:foregroundMark x1="23264" y1="78231" x2="23264" y2="78231"/>
                        <a14:foregroundMark x1="23264" y1="78231" x2="23264" y2="78231"/>
                        <a14:foregroundMark x1="23264" y1="78231" x2="23264" y2="78231"/>
                        <a14:foregroundMark x1="35417" y1="80272" x2="35417" y2="80272"/>
                        <a14:foregroundMark x1="35417" y1="78912" x2="35417" y2="78912"/>
                        <a14:foregroundMark x1="27778" y1="84354" x2="27778" y2="84354"/>
                        <a14:foregroundMark x1="27778" y1="83673" x2="27778" y2="83673"/>
                        <a14:foregroundMark x1="23264" y1="85034" x2="23264" y2="85034"/>
                        <a14:foregroundMark x1="23264" y1="85034" x2="23264" y2="85034"/>
                        <a14:foregroundMark x1="62847" y1="80952" x2="62847" y2="80952"/>
                        <a14:foregroundMark x1="62847" y1="80952" x2="62847" y2="80952"/>
                        <a14:foregroundMark x1="70486" y1="74830" x2="70486" y2="74830"/>
                        <a14:foregroundMark x1="70486" y1="74150" x2="70486" y2="74150"/>
                        <a14:foregroundMark x1="73264" y1="78231" x2="73264" y2="78231"/>
                        <a14:foregroundMark x1="73264" y1="78231" x2="73264" y2="78231"/>
                        <a14:foregroundMark x1="73264" y1="78231" x2="73264" y2="78231"/>
                        <a14:foregroundMark x1="73264" y1="78231" x2="73264" y2="78231"/>
                        <a14:foregroundMark x1="73264" y1="78231" x2="73264" y2="78231"/>
                        <a14:foregroundMark x1="75694" y1="88435" x2="74653" y2="85714"/>
                        <a14:foregroundMark x1="72569" y1="82313" x2="72569" y2="82313"/>
                        <a14:foregroundMark x1="69444" y1="82313" x2="69444" y2="82313"/>
                        <a14:foregroundMark x1="66667" y1="80952" x2="66667" y2="80952"/>
                        <a14:foregroundMark x1="66667" y1="82313" x2="66667" y2="82313"/>
                        <a14:foregroundMark x1="65625" y1="85034" x2="65625" y2="85034"/>
                        <a14:foregroundMark x1="62153" y1="85034" x2="62153" y2="85034"/>
                        <a14:foregroundMark x1="60069" y1="84354" x2="60069" y2="8435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73854" y="-34722"/>
            <a:ext cx="2200829" cy="112334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6975" y="2335696"/>
            <a:ext cx="7836067" cy="306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69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50319"/>
            <a:ext cx="12192000" cy="180768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575463" y="239256"/>
            <a:ext cx="76133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800" b="1" dirty="0" smtClean="0">
                <a:solidFill>
                  <a:srgbClr val="FF6699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游爺爺  </a:t>
            </a:r>
            <a:r>
              <a:rPr lang="zh-TW" altLang="zh-TW" sz="40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幼小時期</a:t>
            </a:r>
            <a:r>
              <a:rPr lang="zh-TW" altLang="en-US" sz="40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zh-TW" altLang="zh-TW" sz="40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家境</a:t>
            </a:r>
            <a:r>
              <a:rPr lang="zh-TW" altLang="zh-TW" sz="40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貧寒</a:t>
            </a:r>
            <a:endParaRPr lang="zh-TW" altLang="zh-TW" sz="4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endParaRPr lang="zh-TW" altLang="en-US" sz="2000" b="1" dirty="0">
              <a:solidFill>
                <a:srgbClr val="333333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31225" y="1751332"/>
            <a:ext cx="8683336" cy="3795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 smtClean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游勝雄</a:t>
            </a:r>
            <a:r>
              <a:rPr lang="zh-TW" altLang="en-US" b="1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先生民國三十年出生於大園鄉埔心村， </a:t>
            </a:r>
            <a:endParaRPr lang="en-US" altLang="zh-TW" b="1" dirty="0" smtClean="0">
              <a:solidFill>
                <a:srgbClr val="33333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en-US" b="1" dirty="0" smtClean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二</a:t>
            </a:r>
            <a:r>
              <a:rPr lang="zh-TW" altLang="en-US" b="1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次世界大戰期間，</a:t>
            </a:r>
            <a:r>
              <a:rPr lang="zh-TW" altLang="en-US" sz="2000" b="1" dirty="0">
                <a:solidFill>
                  <a:srgbClr val="FF99CC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父親不詳、母親改嫁</a:t>
            </a:r>
            <a:r>
              <a:rPr lang="en-US" altLang="zh-TW" sz="2000" b="1" dirty="0">
                <a:solidFill>
                  <a:srgbClr val="FF99CC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, </a:t>
            </a:r>
            <a:r>
              <a:rPr lang="zh-TW" altLang="en-US" sz="2000" b="1" dirty="0">
                <a:solidFill>
                  <a:srgbClr val="FF99CC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祖父母相繼病逝</a:t>
            </a:r>
            <a:r>
              <a:rPr lang="zh-TW" altLang="en-US" b="1" dirty="0" smtClean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。</a:t>
            </a:r>
            <a:endParaRPr lang="en-US" altLang="zh-TW" b="1" dirty="0" smtClean="0">
              <a:solidFill>
                <a:srgbClr val="33333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TW" b="1" dirty="0" smtClean="0">
              <a:solidFill>
                <a:srgbClr val="33333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en-US" b="1" dirty="0" smtClean="0">
                <a:solidFill>
                  <a:srgbClr val="FF99CC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無</a:t>
            </a:r>
            <a:r>
              <a:rPr lang="zh-TW" altLang="en-US" b="1" dirty="0">
                <a:solidFill>
                  <a:srgbClr val="FF99CC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錢買棺、沿街乞討</a:t>
            </a:r>
            <a:r>
              <a:rPr lang="zh-TW" altLang="en-US" b="1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，湊足木材費草草安葬</a:t>
            </a:r>
            <a:r>
              <a:rPr lang="zh-TW" altLang="en-US" b="1" dirty="0" smtClean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。</a:t>
            </a:r>
            <a:endParaRPr lang="en-US" altLang="zh-TW" b="1" dirty="0" smtClean="0">
              <a:solidFill>
                <a:srgbClr val="33333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en-US" b="1" dirty="0" smtClean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en-US" b="1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其後</a:t>
            </a:r>
            <a:r>
              <a:rPr lang="zh-TW" altLang="en-US" sz="2400" b="1" dirty="0">
                <a:solidFill>
                  <a:srgbClr val="FF99CC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依靠貧困佃農伯父家</a:t>
            </a:r>
            <a:r>
              <a:rPr lang="zh-TW" altLang="en-US" b="1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，助耕七分田，糊口維生</a:t>
            </a:r>
            <a:r>
              <a:rPr lang="zh-TW" altLang="en-US" b="1" dirty="0" smtClean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。</a:t>
            </a:r>
            <a:endParaRPr lang="en-US" altLang="zh-TW" b="1" dirty="0" smtClean="0">
              <a:solidFill>
                <a:srgbClr val="33333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TW" b="1" dirty="0" smtClean="0">
              <a:solidFill>
                <a:srgbClr val="33333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en-US" b="1" dirty="0" smtClean="0">
                <a:solidFill>
                  <a:srgbClr val="FF99CC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小</a:t>
            </a:r>
            <a:r>
              <a:rPr lang="zh-TW" altLang="en-US" b="1" dirty="0">
                <a:solidFill>
                  <a:srgbClr val="FF99CC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小六歲</a:t>
            </a:r>
            <a:r>
              <a:rPr lang="zh-TW" altLang="en-US" b="1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稚齡天天看牛、挑水、種菜；十歲以後，學會除草、犁田、割稻、曬穀，種蕃薯，拔蘿蔔、製乾菜、醬冬瓜</a:t>
            </a:r>
            <a:r>
              <a:rPr lang="en-US" altLang="zh-TW" b="1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..</a:t>
            </a:r>
            <a:r>
              <a:rPr lang="zh-TW" altLang="en-US" b="1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等</a:t>
            </a:r>
            <a:r>
              <a:rPr lang="zh-TW" altLang="en-US" b="1" dirty="0" smtClean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</a:t>
            </a:r>
            <a:endParaRPr lang="en-US" altLang="zh-TW" b="1" dirty="0" smtClean="0">
              <a:solidFill>
                <a:srgbClr val="33333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en-US" b="1" dirty="0" smtClean="0">
                <a:solidFill>
                  <a:srgbClr val="FF99CC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長期</a:t>
            </a:r>
            <a:r>
              <a:rPr lang="zh-TW" altLang="en-US" b="1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被編為大園鄉</a:t>
            </a:r>
            <a:r>
              <a:rPr lang="zh-TW" altLang="en-US" sz="4000" b="1" dirty="0">
                <a:solidFill>
                  <a:srgbClr val="FF99CC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特級貧戶 </a:t>
            </a:r>
            <a:r>
              <a:rPr lang="en-US" altLang="zh-TW" sz="4000" b="1" dirty="0">
                <a:solidFill>
                  <a:srgbClr val="FF99CC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en-US" sz="4000" b="1" dirty="0">
                <a:solidFill>
                  <a:srgbClr val="FF99CC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孤兒</a:t>
            </a:r>
            <a:r>
              <a:rPr lang="en-US" altLang="zh-TW" sz="4000" b="1" dirty="0">
                <a:solidFill>
                  <a:srgbClr val="FF99CC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  <a:r>
              <a:rPr lang="zh-TW" altLang="en-US" b="1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。</a:t>
            </a:r>
            <a:endParaRPr lang="en-US" altLang="zh-TW" b="1" dirty="0">
              <a:solidFill>
                <a:srgbClr val="33333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TW" sz="3200" b="1" dirty="0">
              <a:solidFill>
                <a:srgbClr val="FF6699"/>
              </a:solidFill>
              <a:latin typeface="新細明體" panose="02020500000000000000" pitchFamily="18" charset="-120"/>
            </a:endParaRPr>
          </a:p>
          <a:p>
            <a:pPr>
              <a:lnSpc>
                <a:spcPts val="2000"/>
              </a:lnSpc>
            </a:pPr>
            <a:endParaRPr lang="zh-TW" altLang="en-US" sz="1600" dirty="0">
              <a:solidFill>
                <a:srgbClr val="333333"/>
              </a:solidFill>
              <a:latin typeface="新細明體" panose="02020500000000000000" pitchFamily="18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375" b="100000" l="0" r="89919">
                        <a14:backgroundMark x1="49194" y1="72656" x2="47984" y2="69531"/>
                        <a14:backgroundMark x1="45968" y1="45313" x2="45968" y2="45313"/>
                        <a14:backgroundMark x1="49194" y1="29688" x2="49194" y2="29688"/>
                        <a14:backgroundMark x1="49597" y1="35938" x2="49597" y2="35938"/>
                        <a14:backgroundMark x1="49194" y1="51563" x2="49194" y2="51563"/>
                        <a14:backgroundMark x1="45565" y1="74219" x2="45565" y2="74219"/>
                        <a14:backgroundMark x1="42742" y1="75000" x2="41935" y2="74219"/>
                        <a14:backgroundMark x1="39516" y1="69531" x2="39516" y2="69531"/>
                        <a14:backgroundMark x1="48790" y1="87500" x2="48790" y2="87500"/>
                        <a14:backgroundMark x1="46371" y1="81250" x2="46371" y2="81250"/>
                        <a14:backgroundMark x1="47984" y1="84375" x2="47984" y2="84375"/>
                        <a14:backgroundMark x1="49194" y1="91406" x2="49194" y2="91406"/>
                        <a14:backgroundMark x1="48790" y1="91406" x2="48790" y2="91406"/>
                        <a14:backgroundMark x1="48790" y1="93750" x2="48790" y2="93750"/>
                        <a14:backgroundMark x1="58468" y1="71094" x2="58468" y2="71094"/>
                        <a14:backgroundMark x1="71371" y1="69531" x2="71371" y2="69531"/>
                        <a14:backgroundMark x1="75806" y1="88281" x2="75806" y2="88281"/>
                        <a14:backgroundMark x1="78629" y1="93750" x2="78629" y2="93750"/>
                        <a14:backgroundMark x1="55645" y1="95313" x2="55645" y2="95313"/>
                        <a14:backgroundMark x1="20161" y1="66406" x2="20161" y2="66406"/>
                        <a14:backgroundMark x1="17742" y1="50000" x2="17742" y2="50000"/>
                        <a14:backgroundMark x1="17339" y1="50000" x2="17339" y2="50000"/>
                        <a14:backgroundMark x1="19355" y1="64844" x2="19355" y2="64844"/>
                        <a14:backgroundMark x1="22984" y1="71875" x2="22984" y2="718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31544" y="-70308"/>
            <a:ext cx="2730657" cy="1409372"/>
          </a:xfrm>
          <a:prstGeom prst="rect">
            <a:avLst/>
          </a:prstGeom>
        </p:spPr>
      </p:pic>
      <p:pic>
        <p:nvPicPr>
          <p:cNvPr id="7" name="圖片 6"/>
          <p:cNvPicPr/>
          <p:nvPr/>
        </p:nvPicPr>
        <p:blipFill rotWithShape="1">
          <a:blip r:embed="rId5"/>
          <a:srcRect b="66603"/>
          <a:stretch/>
        </p:blipFill>
        <p:spPr bwMode="auto">
          <a:xfrm>
            <a:off x="625574" y="1461053"/>
            <a:ext cx="2465495" cy="30844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0073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50319"/>
            <a:ext cx="12192000" cy="180768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176668" y="323401"/>
            <a:ext cx="761337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800" b="1" dirty="0" smtClean="0">
                <a:solidFill>
                  <a:srgbClr val="FF6699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游爺爺  </a:t>
            </a:r>
            <a:r>
              <a:rPr lang="zh-TW" altLang="en-US" sz="44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求學</a:t>
            </a:r>
            <a:r>
              <a:rPr lang="zh-TW" altLang="zh-TW" sz="44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時期</a:t>
            </a:r>
            <a:r>
              <a:rPr lang="zh-TW" altLang="en-US" sz="44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奮發向</a:t>
            </a:r>
            <a:r>
              <a:rPr lang="zh-TW" altLang="en-US" sz="44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上</a:t>
            </a:r>
            <a:endParaRPr lang="zh-TW" altLang="zh-TW" sz="4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endParaRPr lang="zh-TW" altLang="en-US" sz="2000" b="1" dirty="0">
              <a:solidFill>
                <a:srgbClr val="333333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31225" y="1751332"/>
            <a:ext cx="8683336" cy="3457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TW" b="1" dirty="0" smtClean="0">
              <a:solidFill>
                <a:srgbClr val="33333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en-US" b="1" dirty="0" smtClean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游</a:t>
            </a:r>
            <a:r>
              <a:rPr lang="zh-TW" altLang="en-US" b="1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爺爺讀埔心國小的時候，因為家境貧寒，根本</a:t>
            </a:r>
            <a:r>
              <a:rPr lang="zh-TW" altLang="en-US" sz="2800" b="1" dirty="0">
                <a:solidFill>
                  <a:srgbClr val="FF99CC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無法繳交學費。 </a:t>
            </a:r>
            <a:endParaRPr lang="en-US" altLang="zh-TW" b="1" dirty="0" smtClean="0">
              <a:solidFill>
                <a:srgbClr val="FF99CC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en-US" b="1" dirty="0" smtClean="0">
                <a:solidFill>
                  <a:srgbClr val="FF99CC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認真</a:t>
            </a:r>
            <a:r>
              <a:rPr lang="zh-TW" altLang="en-US" b="1" dirty="0">
                <a:solidFill>
                  <a:srgbClr val="FF99CC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學習</a:t>
            </a:r>
            <a:r>
              <a:rPr lang="zh-TW" altLang="en-US" b="1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的他，在老師眼中是位</a:t>
            </a:r>
            <a:r>
              <a:rPr lang="zh-TW" altLang="en-US" sz="2400" b="1" dirty="0">
                <a:solidFill>
                  <a:srgbClr val="FF99CC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上進的學生</a:t>
            </a:r>
            <a:r>
              <a:rPr lang="zh-TW" altLang="en-US" b="1" dirty="0" smtClean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</a:t>
            </a:r>
            <a:endParaRPr lang="en-US" altLang="zh-TW" b="1" dirty="0" smtClean="0">
              <a:solidFill>
                <a:srgbClr val="33333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TW" b="1" dirty="0" smtClean="0">
              <a:solidFill>
                <a:srgbClr val="33333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en-US" b="1" dirty="0" smtClean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所以</a:t>
            </a:r>
            <a:r>
              <a:rPr lang="zh-TW" altLang="en-US" b="1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當年「李緣」</a:t>
            </a:r>
            <a:r>
              <a:rPr lang="zh-TW" altLang="en-US" sz="2400" b="1" dirty="0">
                <a:solidFill>
                  <a:srgbClr val="FF99CC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恩師</a:t>
            </a:r>
            <a:r>
              <a:rPr lang="zh-TW" altLang="en-US" b="1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苦心栽培他、「郭傳旺」老師</a:t>
            </a:r>
            <a:r>
              <a:rPr lang="zh-TW" altLang="en-US" b="1" dirty="0" smtClean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</a:t>
            </a:r>
            <a:endParaRPr lang="en-US" altLang="zh-TW" b="1" dirty="0" smtClean="0">
              <a:solidFill>
                <a:srgbClr val="33333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TW" b="1" dirty="0" smtClean="0">
              <a:solidFill>
                <a:srgbClr val="33333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en-US" b="1" dirty="0" smtClean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總是</a:t>
            </a:r>
            <a:r>
              <a:rPr lang="zh-TW" altLang="en-US" b="1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悄悄地</a:t>
            </a:r>
            <a:r>
              <a:rPr lang="zh-TW" altLang="en-US" sz="3600" b="1" dirty="0">
                <a:solidFill>
                  <a:srgbClr val="FF99CC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幫游爺爺繳學費</a:t>
            </a:r>
            <a:r>
              <a:rPr lang="zh-TW" altLang="en-US" b="1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，讓他順利完成學業。</a:t>
            </a:r>
            <a:endParaRPr lang="en-US" altLang="zh-TW" b="1" dirty="0" smtClean="0">
              <a:solidFill>
                <a:srgbClr val="33333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TW" b="1" dirty="0">
              <a:solidFill>
                <a:srgbClr val="33333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en-US" b="1" dirty="0" smtClean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endParaRPr lang="en-US" altLang="zh-TW" sz="3200" b="1" dirty="0">
              <a:solidFill>
                <a:srgbClr val="FF6699"/>
              </a:solidFill>
              <a:latin typeface="新細明體" panose="02020500000000000000" pitchFamily="18" charset="-120"/>
            </a:endParaRPr>
          </a:p>
          <a:p>
            <a:pPr>
              <a:lnSpc>
                <a:spcPts val="2000"/>
              </a:lnSpc>
            </a:pPr>
            <a:endParaRPr lang="zh-TW" altLang="en-US" sz="1600" dirty="0">
              <a:solidFill>
                <a:srgbClr val="333333"/>
              </a:solidFill>
              <a:latin typeface="新細明體" panose="02020500000000000000" pitchFamily="18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375" b="100000" l="0" r="89919">
                        <a14:backgroundMark x1="49194" y1="72656" x2="47984" y2="69531"/>
                        <a14:backgroundMark x1="45968" y1="45313" x2="45968" y2="45313"/>
                        <a14:backgroundMark x1="49194" y1="29688" x2="49194" y2="29688"/>
                        <a14:backgroundMark x1="49597" y1="35938" x2="49597" y2="35938"/>
                        <a14:backgroundMark x1="49194" y1="51563" x2="49194" y2="51563"/>
                        <a14:backgroundMark x1="45565" y1="74219" x2="45565" y2="74219"/>
                        <a14:backgroundMark x1="42742" y1="75000" x2="41935" y2="74219"/>
                        <a14:backgroundMark x1="39516" y1="69531" x2="39516" y2="69531"/>
                        <a14:backgroundMark x1="48790" y1="87500" x2="48790" y2="87500"/>
                        <a14:backgroundMark x1="46371" y1="81250" x2="46371" y2="81250"/>
                        <a14:backgroundMark x1="47984" y1="84375" x2="47984" y2="84375"/>
                        <a14:backgroundMark x1="49194" y1="91406" x2="49194" y2="91406"/>
                        <a14:backgroundMark x1="48790" y1="91406" x2="48790" y2="91406"/>
                        <a14:backgroundMark x1="48790" y1="93750" x2="48790" y2="93750"/>
                        <a14:backgroundMark x1="58468" y1="71094" x2="58468" y2="71094"/>
                        <a14:backgroundMark x1="71371" y1="69531" x2="71371" y2="69531"/>
                        <a14:backgroundMark x1="75806" y1="88281" x2="75806" y2="88281"/>
                        <a14:backgroundMark x1="78629" y1="93750" x2="78629" y2="93750"/>
                        <a14:backgroundMark x1="55645" y1="95313" x2="55645" y2="95313"/>
                        <a14:backgroundMark x1="20161" y1="66406" x2="20161" y2="66406"/>
                        <a14:backgroundMark x1="17742" y1="50000" x2="17742" y2="50000"/>
                        <a14:backgroundMark x1="17339" y1="50000" x2="17339" y2="50000"/>
                        <a14:backgroundMark x1="19355" y1="64844" x2="19355" y2="64844"/>
                        <a14:backgroundMark x1="22984" y1="71875" x2="22984" y2="718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31544" y="-70308"/>
            <a:ext cx="2730657" cy="1409372"/>
          </a:xfrm>
          <a:prstGeom prst="rect">
            <a:avLst/>
          </a:prstGeom>
        </p:spPr>
      </p:pic>
      <p:pic>
        <p:nvPicPr>
          <p:cNvPr id="8" name="圖片 7"/>
          <p:cNvPicPr/>
          <p:nvPr/>
        </p:nvPicPr>
        <p:blipFill rotWithShape="1">
          <a:blip r:embed="rId5"/>
          <a:srcRect l="3008" t="35835" r="-3008" b="33208"/>
          <a:stretch/>
        </p:blipFill>
        <p:spPr bwMode="auto">
          <a:xfrm>
            <a:off x="536299" y="1812991"/>
            <a:ext cx="2595534" cy="28250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23991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111"/>
          <a:stretch/>
        </p:blipFill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>
              <a:lumMod val="40000"/>
              <a:lumOff val="60000"/>
              <a:alpha val="90000"/>
            </a:schemeClr>
          </a:solidFill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262" y="4997250"/>
            <a:ext cx="12147666" cy="1860750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67014" y1="51020" x2="67014" y2="51020"/>
                        <a14:foregroundMark x1="65625" y1="24490" x2="65625" y2="24490"/>
                        <a14:foregroundMark x1="35069" y1="34694" x2="35069" y2="34694"/>
                        <a14:foregroundMark x1="31597" y1="74150" x2="31597" y2="74150"/>
                        <a14:foregroundMark x1="36458" y1="84354" x2="36458" y2="84354"/>
                        <a14:foregroundMark x1="24306" y1="82993" x2="24306" y2="82993"/>
                        <a14:foregroundMark x1="23264" y1="78231" x2="23264" y2="78231"/>
                        <a14:foregroundMark x1="23264" y1="78231" x2="23264" y2="78231"/>
                        <a14:foregroundMark x1="23264" y1="78231" x2="23264" y2="78231"/>
                        <a14:foregroundMark x1="35417" y1="80272" x2="35417" y2="80272"/>
                        <a14:foregroundMark x1="35417" y1="78912" x2="35417" y2="78912"/>
                        <a14:foregroundMark x1="27778" y1="84354" x2="27778" y2="84354"/>
                        <a14:foregroundMark x1="27778" y1="83673" x2="27778" y2="83673"/>
                        <a14:foregroundMark x1="23264" y1="85034" x2="23264" y2="85034"/>
                        <a14:foregroundMark x1="23264" y1="85034" x2="23264" y2="85034"/>
                        <a14:foregroundMark x1="62847" y1="80952" x2="62847" y2="80952"/>
                        <a14:foregroundMark x1="62847" y1="80952" x2="62847" y2="80952"/>
                        <a14:foregroundMark x1="70486" y1="74830" x2="70486" y2="74830"/>
                        <a14:foregroundMark x1="70486" y1="74150" x2="70486" y2="74150"/>
                        <a14:foregroundMark x1="73264" y1="78231" x2="73264" y2="78231"/>
                        <a14:foregroundMark x1="73264" y1="78231" x2="73264" y2="78231"/>
                        <a14:foregroundMark x1="73264" y1="78231" x2="73264" y2="78231"/>
                        <a14:foregroundMark x1="73264" y1="78231" x2="73264" y2="78231"/>
                        <a14:foregroundMark x1="73264" y1="78231" x2="73264" y2="78231"/>
                        <a14:foregroundMark x1="75694" y1="88435" x2="74653" y2="85714"/>
                        <a14:foregroundMark x1="72569" y1="82313" x2="72569" y2="82313"/>
                        <a14:foregroundMark x1="69444" y1="82313" x2="69444" y2="82313"/>
                        <a14:foregroundMark x1="66667" y1="80952" x2="66667" y2="80952"/>
                        <a14:foregroundMark x1="66667" y1="82313" x2="66667" y2="82313"/>
                        <a14:foregroundMark x1="65625" y1="85034" x2="65625" y2="85034"/>
                        <a14:foregroundMark x1="62153" y1="85034" x2="62153" y2="85034"/>
                        <a14:foregroundMark x1="60069" y1="84354" x2="60069" y2="8435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54250" y="5095569"/>
            <a:ext cx="3049659" cy="155659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176668" y="323401"/>
            <a:ext cx="761337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800" b="1" dirty="0" smtClean="0">
                <a:solidFill>
                  <a:srgbClr val="FF6699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游爺爺  </a:t>
            </a:r>
            <a:r>
              <a:rPr lang="zh-TW" altLang="en-US" sz="44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認真學習 成績優異</a:t>
            </a:r>
            <a:endParaRPr lang="zh-TW" altLang="zh-TW" sz="4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endParaRPr lang="zh-TW" altLang="en-US" sz="2000" b="1" dirty="0">
              <a:solidFill>
                <a:srgbClr val="333333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9" name="內容版面配置區 1"/>
          <p:cNvSpPr txBox="1">
            <a:spLocks/>
          </p:cNvSpPr>
          <p:nvPr/>
        </p:nvSpPr>
        <p:spPr>
          <a:xfrm>
            <a:off x="1053547" y="1409372"/>
            <a:ext cx="9680714" cy="39604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zh-TW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游</a:t>
            </a:r>
            <a:r>
              <a:rPr lang="zh-TW" altLang="en-US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爺爺是</a:t>
            </a:r>
            <a:r>
              <a:rPr lang="zh-TW" altLang="en-US" sz="2800" dirty="0" smtClean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埔心國小第</a:t>
            </a:r>
            <a:r>
              <a:rPr lang="en-US" altLang="zh-TW" sz="2800" dirty="0" smtClean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9</a:t>
            </a:r>
            <a:r>
              <a:rPr lang="zh-TW" altLang="en-US" sz="2800" dirty="0" smtClean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屆第二名</a:t>
            </a:r>
            <a:r>
              <a:rPr lang="zh-TW" altLang="en-US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的畢業生</a:t>
            </a:r>
            <a:r>
              <a:rPr lang="zh-TW" altLang="zh-TW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，</a:t>
            </a:r>
            <a:endParaRPr lang="en-US" altLang="zh-TW" sz="2800" dirty="0" smtClean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l"/>
            <a:r>
              <a:rPr lang="zh-TW" altLang="en-US" sz="2800" dirty="0" smtClean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大園國中第一屆第一名</a:t>
            </a:r>
            <a:r>
              <a:rPr lang="zh-TW" altLang="en-US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的畢業生，</a:t>
            </a:r>
            <a:endParaRPr lang="en-US" altLang="zh-TW" sz="2800" dirty="0" smtClean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l"/>
            <a:r>
              <a:rPr lang="zh-TW" altLang="en-US" sz="2800" dirty="0" smtClean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保送</a:t>
            </a:r>
            <a:r>
              <a:rPr lang="zh-TW" altLang="en-US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台北師範學院。</a:t>
            </a:r>
            <a:endParaRPr lang="en-US" altLang="zh-TW" sz="2800" dirty="0" smtClean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l"/>
            <a:endParaRPr lang="en-US" altLang="zh-TW" sz="2800" dirty="0" smtClean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l"/>
            <a:r>
              <a:rPr lang="zh-TW" altLang="en-US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曾任教台北市幸安國小、桃園市埔心國小、台北市士林國中訓導主任。</a:t>
            </a:r>
            <a:endParaRPr lang="en-US" altLang="zh-TW" sz="2800" dirty="0" smtClean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l"/>
            <a:endParaRPr lang="en-US" altLang="zh-TW" sz="2800" dirty="0" smtClean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l"/>
            <a:r>
              <a:rPr lang="zh-TW" altLang="en-US" sz="3200" dirty="0" smtClean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好學不倦的游爺爺，參加</a:t>
            </a:r>
            <a:r>
              <a:rPr lang="zh-TW" altLang="en-US" sz="4000" b="1" dirty="0" smtClean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自費出國留學考試</a:t>
            </a:r>
            <a:r>
              <a:rPr lang="zh-TW" altLang="en-US" sz="3200" dirty="0" smtClean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及格</a:t>
            </a:r>
            <a:r>
              <a:rPr lang="zh-TW" altLang="en-US" sz="28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。</a:t>
            </a:r>
            <a:endParaRPr lang="zh-TW" altLang="en-US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9752" y="801793"/>
            <a:ext cx="2916959" cy="2547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900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50319"/>
            <a:ext cx="12192000" cy="180768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866899" y="412853"/>
            <a:ext cx="84582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800" b="1" dirty="0" smtClean="0">
                <a:solidFill>
                  <a:srgbClr val="FF6699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游爺爺  </a:t>
            </a:r>
            <a:r>
              <a:rPr lang="zh-TW" altLang="en-US" sz="40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歷經艱辛 完成學業 不斷精進</a:t>
            </a:r>
            <a:endParaRPr lang="zh-TW" altLang="zh-TW" sz="4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endParaRPr lang="zh-TW" altLang="en-US" sz="2000" b="1" dirty="0">
              <a:solidFill>
                <a:srgbClr val="333333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9" name="內容版面配置區 1"/>
          <p:cNvSpPr txBox="1">
            <a:spLocks/>
          </p:cNvSpPr>
          <p:nvPr/>
        </p:nvSpPr>
        <p:spPr>
          <a:xfrm>
            <a:off x="457201" y="1665797"/>
            <a:ext cx="11052312" cy="30577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TW" altLang="en-US" sz="44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借錢出國讀書</a:t>
            </a:r>
            <a:r>
              <a:rPr lang="zh-TW" altLang="zh-TW" sz="44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。</a:t>
            </a:r>
            <a:endParaRPr lang="en-US" altLang="zh-TW" sz="4400" b="1" dirty="0" smtClean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zh-TW" altLang="en-US" sz="44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半工半讀</a:t>
            </a:r>
            <a:endParaRPr lang="en-US" altLang="zh-TW" sz="4400" b="1" dirty="0" smtClean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None/>
            </a:pPr>
            <a:r>
              <a:rPr lang="en-US" altLang="zh-TW" sz="36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-</a:t>
            </a:r>
            <a:r>
              <a:rPr lang="zh-TW" altLang="en-US" sz="32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洗碗工、廚房打雜、廚師、餐廳、水泥工、木工、油漆工</a:t>
            </a:r>
            <a:endParaRPr lang="en-US" altLang="zh-TW" sz="32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TW" sz="32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-</a:t>
            </a:r>
            <a:r>
              <a:rPr lang="zh-TW" altLang="en-US" sz="32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工作中學習、進修學習英文、還成為哈佛學生、完成學業</a:t>
            </a:r>
            <a:r>
              <a:rPr lang="zh-TW" altLang="en-US" sz="32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zh-TW" altLang="en-US" sz="32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，</a:t>
            </a:r>
            <a:endParaRPr lang="en-US" altLang="zh-TW" sz="3200" dirty="0" smtClean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TW" sz="32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-</a:t>
            </a:r>
            <a:r>
              <a:rPr lang="zh-TW" altLang="en-US" sz="32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更自己創業開餐廳、發展房地產事業</a:t>
            </a:r>
            <a:endParaRPr lang="en-US" altLang="zh-TW" sz="3200" dirty="0" smtClean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zh-TW" altLang="zh-TW" sz="36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23795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97567" y="373259"/>
            <a:ext cx="84582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800" b="1" dirty="0" smtClean="0">
                <a:solidFill>
                  <a:srgbClr val="FF6699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游爺爺  </a:t>
            </a:r>
            <a:r>
              <a:rPr lang="zh-TW" altLang="en-US" sz="48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昔日人助我  今日我助人</a:t>
            </a:r>
            <a:endParaRPr lang="zh-TW" altLang="en-US" sz="2800" b="1" dirty="0">
              <a:solidFill>
                <a:srgbClr val="333333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9" name="內容版面配置區 1"/>
          <p:cNvSpPr txBox="1">
            <a:spLocks/>
          </p:cNvSpPr>
          <p:nvPr/>
        </p:nvSpPr>
        <p:spPr>
          <a:xfrm>
            <a:off x="397567" y="1467014"/>
            <a:ext cx="11052312" cy="30577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TW" altLang="en-US" sz="24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踏</a:t>
            </a:r>
            <a:r>
              <a:rPr lang="zh-TW" altLang="en-US" sz="24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上富貴之門的游勝雄先生</a:t>
            </a:r>
            <a:r>
              <a:rPr lang="zh-TW" altLang="en-US" sz="24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，</a:t>
            </a:r>
            <a:endParaRPr lang="en-US" altLang="zh-TW" sz="2400" b="1" dirty="0" smtClean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None/>
            </a:pPr>
            <a:r>
              <a:rPr lang="zh-TW" altLang="en-US" sz="2400" dirty="0" smtClean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念念不忘</a:t>
            </a:r>
            <a:r>
              <a:rPr lang="zh-TW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當年栽培他讀書上學的母校及恩師</a:t>
            </a:r>
            <a:r>
              <a:rPr lang="zh-TW" altLang="en-US" sz="24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。</a:t>
            </a:r>
            <a:endParaRPr lang="en-US" altLang="zh-TW" sz="2400" dirty="0" smtClean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None/>
            </a:pPr>
            <a:r>
              <a:rPr lang="zh-TW" altLang="en-US" sz="24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他</a:t>
            </a:r>
            <a:r>
              <a:rPr lang="zh-TW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懷著「</a:t>
            </a:r>
            <a:r>
              <a:rPr lang="zh-TW" altLang="en-US" sz="2400" dirty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滴水之恩</a:t>
            </a:r>
            <a:r>
              <a:rPr lang="en-US" altLang="zh-TW" sz="2400" dirty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﹐</a:t>
            </a:r>
            <a:r>
              <a:rPr lang="zh-TW" altLang="en-US" sz="2400" dirty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湧泉以報</a:t>
            </a:r>
            <a:r>
              <a:rPr lang="zh-TW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」的感恩之心</a:t>
            </a:r>
            <a:r>
              <a:rPr lang="zh-TW" altLang="en-US" sz="24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，</a:t>
            </a:r>
            <a:endParaRPr lang="en-US" altLang="zh-TW" sz="2400" dirty="0" smtClean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None/>
            </a:pPr>
            <a:r>
              <a:rPr lang="en-US" altLang="zh-TW" sz="2400" dirty="0" smtClean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1981</a:t>
            </a:r>
            <a:r>
              <a:rPr lang="zh-TW" altLang="en-US" sz="2400" dirty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年</a:t>
            </a:r>
            <a:r>
              <a:rPr lang="en-US" altLang="zh-TW" sz="2400" dirty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</a:t>
            </a:r>
            <a:r>
              <a:rPr lang="zh-TW" altLang="en-US" sz="2400" dirty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民國</a:t>
            </a:r>
            <a:r>
              <a:rPr lang="en-US" altLang="zh-TW" sz="2400" dirty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70</a:t>
            </a:r>
            <a:r>
              <a:rPr lang="zh-TW" altLang="en-US" sz="2400" dirty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年</a:t>
            </a:r>
            <a:r>
              <a:rPr lang="en-US" altLang="zh-TW" sz="2400" dirty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)</a:t>
            </a:r>
            <a:r>
              <a:rPr lang="zh-TW" altLang="en-US" sz="2400" dirty="0" smtClean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起先是捐助善</a:t>
            </a:r>
            <a:r>
              <a:rPr lang="zh-TW" altLang="en-US" sz="2400" dirty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款給</a:t>
            </a:r>
            <a:r>
              <a:rPr lang="zh-TW" altLang="en-US" sz="2400" dirty="0" smtClean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母校埔心</a:t>
            </a:r>
            <a:r>
              <a:rPr lang="zh-TW" altLang="en-US" sz="2400" dirty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國小、大園</a:t>
            </a:r>
            <a:r>
              <a:rPr lang="zh-TW" altLang="en-US" sz="2400" dirty="0" smtClean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國中</a:t>
            </a:r>
            <a:r>
              <a:rPr lang="zh-TW" altLang="en-US" sz="24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等，</a:t>
            </a:r>
            <a:endParaRPr lang="en-US" altLang="zh-TW" sz="2400" dirty="0" smtClean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None/>
            </a:pPr>
            <a:r>
              <a:rPr lang="zh-TW" altLang="en-US" sz="24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其後連續</a:t>
            </a:r>
            <a:r>
              <a:rPr lang="zh-TW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迄今</a:t>
            </a:r>
            <a:r>
              <a:rPr lang="en-US" altLang="zh-TW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40</a:t>
            </a:r>
            <a:r>
              <a:rPr lang="zh-TW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年， 獎助金與獎助學校日增</a:t>
            </a:r>
            <a:r>
              <a:rPr lang="zh-TW" altLang="en-US" sz="24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，</a:t>
            </a:r>
            <a:endParaRPr lang="en-US" altLang="zh-TW" sz="2400" dirty="0" smtClean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None/>
            </a:pPr>
            <a:r>
              <a:rPr lang="zh-TW" altLang="en-US" sz="24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自</a:t>
            </a:r>
            <a:r>
              <a:rPr lang="zh-TW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今年 </a:t>
            </a:r>
            <a:r>
              <a:rPr lang="en-US" altLang="zh-TW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(2020)</a:t>
            </a:r>
            <a:r>
              <a:rPr lang="zh-TW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起每學年受獎</a:t>
            </a:r>
            <a:r>
              <a:rPr lang="en-US" altLang="zh-TW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710</a:t>
            </a:r>
            <a:r>
              <a:rPr lang="zh-TW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學生</a:t>
            </a:r>
            <a:r>
              <a:rPr lang="en-US" altLang="zh-TW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,  </a:t>
            </a:r>
            <a:r>
              <a:rPr lang="zh-TW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約每年頒發新台幣 </a:t>
            </a:r>
            <a:r>
              <a:rPr lang="en-US" altLang="zh-TW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1,222,000</a:t>
            </a:r>
            <a:r>
              <a:rPr lang="zh-TW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元</a:t>
            </a:r>
            <a:r>
              <a:rPr lang="zh-TW" altLang="en-US" sz="24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。</a:t>
            </a:r>
            <a:endParaRPr lang="en-US" altLang="zh-TW" sz="2400" dirty="0" smtClean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None/>
            </a:pPr>
            <a:r>
              <a:rPr lang="zh-TW" altLang="en-US" sz="24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還</a:t>
            </a:r>
            <a:r>
              <a:rPr lang="zh-TW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認養了一些因家中不幸突生變故的</a:t>
            </a:r>
            <a:r>
              <a:rPr lang="zh-TW" altLang="en-US" sz="24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孩子幫助</a:t>
            </a:r>
            <a:r>
              <a:rPr lang="zh-TW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他們繼續升學</a:t>
            </a:r>
            <a:r>
              <a:rPr lang="zh-TW" altLang="en-US" sz="24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，</a:t>
            </a:r>
            <a:endParaRPr lang="en-US" altLang="zh-TW" sz="2400" dirty="0" smtClean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None/>
            </a:pPr>
            <a:r>
              <a:rPr lang="zh-TW" altLang="en-US" sz="24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並</a:t>
            </a:r>
            <a:r>
              <a:rPr lang="zh-TW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給一些老年貧寒的鄉親補助金 </a:t>
            </a:r>
            <a:endParaRPr lang="en-US" altLang="zh-TW" sz="2400" dirty="0" smtClean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50319"/>
            <a:ext cx="12192000" cy="1807681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0064" y="311486"/>
            <a:ext cx="3170073" cy="1906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093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866899" y="412853"/>
            <a:ext cx="84582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800" b="1" dirty="0" smtClean="0">
                <a:solidFill>
                  <a:srgbClr val="FF6699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游爺爺  </a:t>
            </a:r>
            <a:r>
              <a:rPr lang="zh-TW" altLang="en-US" sz="48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感恩回饋 扶助弱勢</a:t>
            </a:r>
            <a:endParaRPr lang="zh-TW" altLang="en-US" sz="2800" b="1" dirty="0">
              <a:solidFill>
                <a:srgbClr val="333333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9" name="內容版面配置區 1"/>
          <p:cNvSpPr txBox="1">
            <a:spLocks/>
          </p:cNvSpPr>
          <p:nvPr/>
        </p:nvSpPr>
        <p:spPr>
          <a:xfrm>
            <a:off x="457202" y="1417318"/>
            <a:ext cx="11052312" cy="30577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TW" altLang="en-US" sz="24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游勝雄</a:t>
            </a:r>
            <a:r>
              <a:rPr lang="zh-TW" altLang="en-US" sz="24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先生持續默默積極投入慈善救難的工作</a:t>
            </a:r>
            <a:r>
              <a:rPr lang="zh-TW" altLang="en-US" sz="24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。</a:t>
            </a:r>
            <a:endParaRPr lang="en-US" altLang="zh-TW" sz="2400" b="1" dirty="0" smtClean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None/>
            </a:pPr>
            <a:r>
              <a:rPr lang="zh-TW" altLang="en-US" sz="24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希望</a:t>
            </a:r>
            <a:r>
              <a:rPr lang="zh-TW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不管每個人的宗教信仰如何、政治立場如何</a:t>
            </a:r>
            <a:r>
              <a:rPr lang="zh-TW" altLang="en-US" sz="24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，</a:t>
            </a:r>
            <a:endParaRPr lang="en-US" altLang="zh-TW" sz="2400" dirty="0" smtClean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None/>
            </a:pPr>
            <a:r>
              <a:rPr lang="zh-TW" altLang="en-US" sz="24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都</a:t>
            </a:r>
            <a:r>
              <a:rPr lang="zh-TW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要有一顆祥和無爭的心，與人相親相憐</a:t>
            </a:r>
            <a:r>
              <a:rPr lang="zh-TW" altLang="en-US" sz="24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。也</a:t>
            </a:r>
            <a:r>
              <a:rPr lang="zh-TW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希望藉由游勝雄獎助學金，能</a:t>
            </a:r>
          </a:p>
          <a:p>
            <a:pPr marL="0" indent="0">
              <a:buNone/>
            </a:pPr>
            <a:r>
              <a:rPr lang="en-US" altLang="zh-TW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(1)  </a:t>
            </a:r>
            <a:r>
              <a:rPr lang="zh-TW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激勵學弟妹的學習興趣，營造競爭環境，力爭上游更加努力。 </a:t>
            </a:r>
          </a:p>
          <a:p>
            <a:pPr marL="0" indent="0">
              <a:buNone/>
            </a:pPr>
            <a:r>
              <a:rPr lang="en-US" altLang="zh-TW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(2)  </a:t>
            </a:r>
            <a:r>
              <a:rPr lang="zh-TW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獎勵老師教學相長，注重向上進修，精益求精發展前程。</a:t>
            </a:r>
          </a:p>
          <a:p>
            <a:pPr marL="457200" indent="-457200">
              <a:buAutoNum type="arabicParenBoth" startAt="3"/>
            </a:pPr>
            <a:r>
              <a:rPr lang="zh-TW" altLang="en-US" sz="24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影響</a:t>
            </a:r>
            <a:r>
              <a:rPr lang="zh-TW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家長能衷心充分配合老師，共同關心兒女教育</a:t>
            </a:r>
            <a:r>
              <a:rPr lang="zh-TW" altLang="en-US" sz="24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。</a:t>
            </a:r>
            <a:endParaRPr lang="en-US" altLang="zh-TW" sz="2400" dirty="0" smtClean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457200" indent="-457200">
              <a:buAutoNum type="arabicParenBoth" startAt="3"/>
            </a:pPr>
            <a:r>
              <a:rPr lang="zh-TW" altLang="en-US" sz="24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借</a:t>
            </a:r>
            <a:r>
              <a:rPr lang="zh-TW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自己校友為例，期望能拋磚引玉激起更多校友共鳴</a:t>
            </a:r>
            <a:r>
              <a:rPr lang="zh-TW" altLang="en-US" sz="24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，</a:t>
            </a:r>
            <a:endParaRPr lang="en-US" altLang="zh-TW" sz="2400" dirty="0" smtClean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 algn="ctr">
              <a:buNone/>
            </a:pPr>
            <a:r>
              <a:rPr lang="zh-TW" altLang="en-US" sz="3200" b="1" dirty="0" smtClean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回饋</a:t>
            </a:r>
            <a:r>
              <a:rPr lang="zh-TW" altLang="en-US" sz="3200" b="1" dirty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贊助母校，嘉惠學弟妹。</a:t>
            </a:r>
          </a:p>
          <a:p>
            <a:pPr marL="0" indent="0" algn="ctr">
              <a:buNone/>
            </a:pPr>
            <a:endParaRPr lang="en-US" altLang="zh-TW" sz="2400" b="1" dirty="0" smtClean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None/>
            </a:pPr>
            <a:r>
              <a:rPr lang="zh-TW" altLang="en-US" sz="2400" b="1" dirty="0" smtClean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念念不忘</a:t>
            </a:r>
            <a:r>
              <a:rPr lang="zh-TW" altLang="en-US" sz="24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當年栽培他讀書上學的母校及恩師</a:t>
            </a:r>
            <a:r>
              <a:rPr lang="zh-TW" altLang="en-US" sz="24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。</a:t>
            </a:r>
            <a:endParaRPr lang="en-US" altLang="zh-TW" sz="2400" b="1" dirty="0" smtClean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None/>
            </a:pPr>
            <a:r>
              <a:rPr lang="zh-TW" altLang="en-US" sz="24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他</a:t>
            </a:r>
            <a:r>
              <a:rPr lang="zh-TW" altLang="en-US" sz="24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懷著「</a:t>
            </a:r>
            <a:r>
              <a:rPr lang="zh-TW" altLang="en-US" sz="2400" b="1" dirty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滴水之恩</a:t>
            </a:r>
            <a:r>
              <a:rPr lang="en-US" altLang="zh-TW" sz="2400" b="1" dirty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﹐</a:t>
            </a:r>
            <a:r>
              <a:rPr lang="zh-TW" altLang="en-US" sz="2400" b="1" dirty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湧泉以報</a:t>
            </a:r>
            <a:r>
              <a:rPr lang="zh-TW" altLang="en-US" sz="24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」的感恩之心</a:t>
            </a:r>
            <a:r>
              <a:rPr lang="zh-TW" altLang="en-US" sz="24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，</a:t>
            </a:r>
            <a:endParaRPr lang="en-US" altLang="zh-TW" sz="2400" b="1" dirty="0" smtClean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None/>
            </a:pPr>
            <a:r>
              <a:rPr lang="en-US" altLang="zh-TW" sz="2400" b="1" dirty="0" smtClean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1981</a:t>
            </a:r>
            <a:r>
              <a:rPr lang="zh-TW" altLang="en-US" sz="2400" b="1" dirty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年</a:t>
            </a:r>
            <a:r>
              <a:rPr lang="en-US" altLang="zh-TW" sz="2400" b="1" dirty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</a:t>
            </a:r>
            <a:r>
              <a:rPr lang="zh-TW" altLang="en-US" sz="2400" b="1" dirty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民國</a:t>
            </a:r>
            <a:r>
              <a:rPr lang="en-US" altLang="zh-TW" sz="2400" b="1" dirty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70</a:t>
            </a:r>
            <a:r>
              <a:rPr lang="zh-TW" altLang="en-US" sz="2400" b="1" dirty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年</a:t>
            </a:r>
            <a:r>
              <a:rPr lang="en-US" altLang="zh-TW" sz="2400" b="1" dirty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)</a:t>
            </a:r>
            <a:r>
              <a:rPr lang="zh-TW" altLang="en-US" sz="2400" b="1" dirty="0" smtClean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起先是捐助善</a:t>
            </a:r>
            <a:r>
              <a:rPr lang="zh-TW" altLang="en-US" sz="2400" b="1" dirty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款給</a:t>
            </a:r>
            <a:r>
              <a:rPr lang="zh-TW" altLang="en-US" sz="2400" b="1" dirty="0" smtClean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母校埔心</a:t>
            </a:r>
            <a:r>
              <a:rPr lang="zh-TW" altLang="en-US" sz="2400" b="1" dirty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國小、大園</a:t>
            </a:r>
            <a:r>
              <a:rPr lang="zh-TW" altLang="en-US" sz="2400" b="1" dirty="0" smtClean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國中</a:t>
            </a:r>
            <a:r>
              <a:rPr lang="zh-TW" altLang="en-US" sz="24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等，</a:t>
            </a:r>
            <a:endParaRPr lang="en-US" altLang="zh-TW" sz="2400" b="1" dirty="0" smtClean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None/>
            </a:pPr>
            <a:r>
              <a:rPr lang="zh-TW" altLang="en-US" sz="24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其後連續</a:t>
            </a:r>
            <a:r>
              <a:rPr lang="zh-TW" altLang="en-US" sz="24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迄今</a:t>
            </a:r>
            <a:r>
              <a:rPr lang="en-US" altLang="zh-TW" sz="24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40</a:t>
            </a:r>
            <a:r>
              <a:rPr lang="zh-TW" altLang="en-US" sz="24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年， 獎助金與獎助學校日增</a:t>
            </a:r>
            <a:r>
              <a:rPr lang="zh-TW" altLang="en-US" sz="24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，</a:t>
            </a:r>
            <a:endParaRPr lang="en-US" altLang="zh-TW" sz="2400" b="1" dirty="0" smtClean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None/>
            </a:pPr>
            <a:r>
              <a:rPr lang="zh-TW" altLang="en-US" sz="24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自</a:t>
            </a:r>
            <a:r>
              <a:rPr lang="zh-TW" altLang="en-US" sz="24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今年 </a:t>
            </a:r>
            <a:r>
              <a:rPr lang="en-US" altLang="zh-TW" sz="24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(2020)</a:t>
            </a:r>
            <a:r>
              <a:rPr lang="zh-TW" altLang="en-US" sz="24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起每學年受獎</a:t>
            </a:r>
            <a:r>
              <a:rPr lang="en-US" altLang="zh-TW" sz="24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710</a:t>
            </a:r>
            <a:r>
              <a:rPr lang="zh-TW" altLang="en-US" sz="24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學生</a:t>
            </a:r>
            <a:r>
              <a:rPr lang="en-US" altLang="zh-TW" sz="24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,  </a:t>
            </a:r>
            <a:r>
              <a:rPr lang="zh-TW" altLang="en-US" sz="24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約每年頒發新台幣 </a:t>
            </a:r>
            <a:r>
              <a:rPr lang="en-US" altLang="zh-TW" sz="24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1,222,000</a:t>
            </a:r>
            <a:r>
              <a:rPr lang="zh-TW" altLang="en-US" sz="24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元</a:t>
            </a:r>
            <a:r>
              <a:rPr lang="zh-TW" altLang="en-US" sz="24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。</a:t>
            </a:r>
            <a:endParaRPr lang="en-US" altLang="zh-TW" sz="2400" b="1" dirty="0" smtClean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None/>
            </a:pPr>
            <a:r>
              <a:rPr lang="zh-TW" altLang="en-US" sz="24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還</a:t>
            </a:r>
            <a:r>
              <a:rPr lang="zh-TW" altLang="en-US" sz="24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認養了一些因家中不幸突生變故的</a:t>
            </a:r>
            <a:r>
              <a:rPr lang="zh-TW" altLang="en-US" sz="24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孩子幫助</a:t>
            </a:r>
            <a:r>
              <a:rPr lang="zh-TW" altLang="en-US" sz="24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他們繼續升學</a:t>
            </a:r>
            <a:r>
              <a:rPr lang="zh-TW" altLang="en-US" sz="24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，</a:t>
            </a:r>
            <a:endParaRPr lang="en-US" altLang="zh-TW" sz="2400" b="1" dirty="0" smtClean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None/>
            </a:pPr>
            <a:r>
              <a:rPr lang="zh-TW" altLang="en-US" sz="24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並</a:t>
            </a:r>
            <a:r>
              <a:rPr lang="zh-TW" altLang="en-US" sz="24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給一些老年貧寒的鄉親補助金 </a:t>
            </a:r>
            <a:endParaRPr lang="en-US" altLang="zh-TW" sz="2400" b="1" dirty="0" smtClean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50319"/>
            <a:ext cx="12192000" cy="180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187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866899" y="412853"/>
            <a:ext cx="84582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48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感恩進行曲</a:t>
            </a:r>
            <a:endParaRPr lang="zh-TW" altLang="en-US" sz="2800" b="1" dirty="0">
              <a:solidFill>
                <a:srgbClr val="333333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9" name="內容版面配置區 1"/>
          <p:cNvSpPr txBox="1">
            <a:spLocks/>
          </p:cNvSpPr>
          <p:nvPr/>
        </p:nvSpPr>
        <p:spPr>
          <a:xfrm>
            <a:off x="298176" y="1158901"/>
            <a:ext cx="11052312" cy="30577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24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感恩</a:t>
            </a:r>
            <a:r>
              <a:rPr lang="zh-TW" altLang="en-US" sz="24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的故事就在我們的</a:t>
            </a:r>
            <a:r>
              <a:rPr lang="zh-TW" altLang="en-US" sz="32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身邊</a:t>
            </a:r>
            <a:r>
              <a:rPr lang="zh-TW" altLang="en-US" sz="24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endParaRPr lang="en-US" altLang="zh-TW" sz="2400" b="1" dirty="0" smtClean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None/>
            </a:pPr>
            <a:r>
              <a:rPr lang="zh-TW" altLang="en-US" sz="24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我們</a:t>
            </a:r>
            <a:r>
              <a:rPr lang="zh-TW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都要是個感恩與回饋的人</a:t>
            </a:r>
          </a:p>
          <a:p>
            <a:pPr marL="0" indent="0">
              <a:buNone/>
            </a:pPr>
            <a:r>
              <a:rPr lang="zh-TW" altLang="en-US" sz="3200" b="1" dirty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想想</a:t>
            </a:r>
            <a:r>
              <a:rPr lang="zh-TW" altLang="en-US" sz="2400" b="1" dirty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自己的</a:t>
            </a:r>
            <a:r>
              <a:rPr lang="zh-TW" altLang="en-US" sz="2400" b="1" dirty="0" smtClean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身邊</a:t>
            </a:r>
            <a:endParaRPr lang="en-US" altLang="zh-TW" sz="2400" b="1" dirty="0" smtClean="0">
              <a:solidFill>
                <a:srgbClr val="FF99CC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None/>
            </a:pPr>
            <a:r>
              <a:rPr lang="zh-TW" altLang="en-US" sz="2400" b="1" dirty="0" smtClean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有</a:t>
            </a:r>
            <a:r>
              <a:rPr lang="zh-TW" altLang="en-US" sz="2400" b="1" dirty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誰照顧著你、支持著你</a:t>
            </a:r>
            <a:r>
              <a:rPr lang="en-US" altLang="zh-TW" sz="2400" b="1" dirty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</a:t>
            </a:r>
            <a:r>
              <a:rPr lang="zh-TW" altLang="en-US" sz="2400" b="1" dirty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家裡、學校、任何地方</a:t>
            </a:r>
            <a:r>
              <a:rPr lang="en-US" altLang="zh-TW" sz="2400" b="1" dirty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…..)  </a:t>
            </a:r>
          </a:p>
          <a:p>
            <a:pPr marL="0" indent="0">
              <a:buNone/>
            </a:pPr>
            <a:endParaRPr lang="en-US" altLang="zh-TW" sz="2400" dirty="0" smtClean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indent="0">
              <a:buNone/>
            </a:pPr>
            <a:r>
              <a:rPr lang="zh-TW" altLang="en-US" sz="24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你</a:t>
            </a:r>
            <a:r>
              <a:rPr lang="zh-TW" altLang="en-US" sz="36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每天</a:t>
            </a:r>
            <a:r>
              <a:rPr lang="zh-TW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可以如何感恩</a:t>
            </a:r>
            <a:r>
              <a:rPr lang="en-US" altLang="zh-TW" sz="24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</a:t>
            </a:r>
            <a:r>
              <a:rPr lang="zh-TW" altLang="en-US" sz="24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說句感謝、為他做點什麼事情</a:t>
            </a:r>
            <a:r>
              <a:rPr lang="en-US" altLang="zh-TW" sz="24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…)</a:t>
            </a:r>
          </a:p>
          <a:p>
            <a:pPr marL="0" indent="0">
              <a:buNone/>
            </a:pPr>
            <a:r>
              <a:rPr lang="en-US" altLang="zh-TW" sz="24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zh-TW" altLang="en-US" sz="24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讓</a:t>
            </a:r>
            <a:r>
              <a:rPr lang="zh-TW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我們從今天起 </a:t>
            </a:r>
            <a:r>
              <a:rPr lang="zh-TW" altLang="en-US" sz="3200" b="1" dirty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盡自己的力量</a:t>
            </a:r>
            <a:r>
              <a:rPr lang="zh-TW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來</a:t>
            </a:r>
            <a:r>
              <a:rPr lang="zh-TW" altLang="en-US" sz="3200" b="1" dirty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感恩與回饋</a:t>
            </a:r>
            <a:r>
              <a:rPr lang="zh-TW" altLang="en-US" sz="24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吧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50319"/>
            <a:ext cx="12192000" cy="1807681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/>
          <a:srcRect t="7498" r="33779" b="24810"/>
          <a:stretch/>
        </p:blipFill>
        <p:spPr>
          <a:xfrm>
            <a:off x="7984646" y="2207154"/>
            <a:ext cx="4207354" cy="2843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33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522" y="0"/>
            <a:ext cx="12635757" cy="7506090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3488637" y="2180972"/>
            <a:ext cx="5406886" cy="9233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5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80</a:t>
            </a:r>
            <a:r>
              <a:rPr lang="zh-TW" altLang="en-US" sz="5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周年校慶系列</a:t>
            </a:r>
            <a:endParaRPr lang="zh-TW" altLang="en-US" sz="32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3672363" y="3152880"/>
            <a:ext cx="5291027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7200" b="1" dirty="0" smtClean="0">
                <a:solidFill>
                  <a:schemeClr val="accent1">
                    <a:lumMod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感恩 </a:t>
            </a:r>
            <a:r>
              <a:rPr lang="zh-TW" altLang="en-US" sz="5400" b="1" dirty="0" smtClean="0">
                <a:solidFill>
                  <a:schemeClr val="accent1">
                    <a:lumMod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與 </a:t>
            </a:r>
            <a:r>
              <a:rPr lang="zh-TW" altLang="en-US" sz="7200" b="1" dirty="0" smtClean="0">
                <a:solidFill>
                  <a:schemeClr val="accent1">
                    <a:lumMod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回饋</a:t>
            </a:r>
            <a:endParaRPr lang="zh-TW" altLang="en-US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3578087" y="4284586"/>
            <a:ext cx="5724939" cy="13542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b="1" dirty="0" smtClean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校友</a:t>
            </a:r>
            <a:r>
              <a:rPr lang="zh-TW" altLang="en-US" sz="5400" b="1" dirty="0" smtClean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游勝雄 先生</a:t>
            </a:r>
          </a:p>
          <a:p>
            <a:pPr algn="ctr"/>
            <a:r>
              <a:rPr lang="zh-TW" altLang="en-US" sz="2800" b="1" dirty="0" smtClean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埔心校友</a:t>
            </a:r>
            <a:r>
              <a:rPr lang="en-US" altLang="zh-TW" sz="2800" b="1" dirty="0" smtClean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/</a:t>
            </a:r>
            <a:r>
              <a:rPr lang="zh-TW" altLang="en-US" sz="2800" b="1" dirty="0" smtClean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第</a:t>
            </a:r>
            <a:r>
              <a:rPr lang="en-US" altLang="zh-TW" sz="2800" b="1" dirty="0" smtClean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18</a:t>
            </a:r>
            <a:r>
              <a:rPr lang="zh-TW" altLang="en-US" sz="2800" b="1" dirty="0" smtClean="0">
                <a:solidFill>
                  <a:srgbClr val="FF99CC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屆校友的老師</a:t>
            </a:r>
            <a:endParaRPr lang="zh-TW" altLang="en-US" sz="2800" b="1" dirty="0">
              <a:solidFill>
                <a:srgbClr val="FF99CC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702769" y="5712810"/>
            <a:ext cx="3230216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校長 吳臻幸  分享</a:t>
            </a:r>
            <a:endParaRPr lang="en-US" altLang="zh-TW" b="1" dirty="0" smtClean="0">
              <a:solidFill>
                <a:schemeClr val="accent2">
                  <a:lumMod val="60000"/>
                  <a:lumOff val="40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r>
              <a:rPr lang="zh-TW" alt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zh-TW" b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2021.12</a:t>
            </a:r>
            <a:r>
              <a:rPr lang="zh-TW" alt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zh-TW" alt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感恩月</a:t>
            </a:r>
            <a:endParaRPr lang="zh-TW" altLang="en-US" sz="2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289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7175</TotalTime>
  <Words>890</Words>
  <Application>Microsoft Office PowerPoint</Application>
  <PresentationFormat>寬螢幕</PresentationFormat>
  <Paragraphs>96</Paragraphs>
  <Slides>11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21" baseType="lpstr">
      <vt:lpstr>Microsoft JhengHei UI</vt:lpstr>
      <vt:lpstr>Microsoft YaHei</vt:lpstr>
      <vt:lpstr>Microsoft YaHei UI</vt:lpstr>
      <vt:lpstr>宋体</vt:lpstr>
      <vt:lpstr>新細明體</vt:lpstr>
      <vt:lpstr>Arial</vt:lpstr>
      <vt:lpstr>Calibri</vt:lpstr>
      <vt:lpstr>Calibri Light</vt:lpstr>
      <vt:lpstr>Times New Roman</vt:lpstr>
      <vt:lpstr>Office 主题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http://www.ypppt.com/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Windows 使用者</cp:lastModifiedBy>
  <cp:revision>388</cp:revision>
  <cp:lastPrinted>2018-05-08T08:29:05Z</cp:lastPrinted>
  <dcterms:created xsi:type="dcterms:W3CDTF">2016-02-25T11:28:42Z</dcterms:created>
  <dcterms:modified xsi:type="dcterms:W3CDTF">2021-12-23T03:37:36Z</dcterms:modified>
</cp:coreProperties>
</file>